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0" r:id="rId3"/>
    <p:sldId id="353" r:id="rId5"/>
    <p:sldId id="298" r:id="rId6"/>
    <p:sldId id="354" r:id="rId7"/>
    <p:sldId id="357" r:id="rId8"/>
    <p:sldId id="295" r:id="rId9"/>
    <p:sldId id="325" r:id="rId10"/>
    <p:sldId id="277" r:id="rId11"/>
    <p:sldId id="314" r:id="rId12"/>
    <p:sldId id="315" r:id="rId13"/>
    <p:sldId id="326" r:id="rId14"/>
    <p:sldId id="316" r:id="rId15"/>
    <p:sldId id="327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5" r:id="rId28"/>
    <p:sldId id="356" r:id="rId29"/>
    <p:sldId id="31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5050"/>
    <a:srgbClr val="404040"/>
    <a:srgbClr val="9BC2DF"/>
    <a:srgbClr val="A6CAEE"/>
    <a:srgbClr val="CCCC33"/>
    <a:srgbClr val="FFC885"/>
    <a:srgbClr val="FEE3AD"/>
    <a:srgbClr val="92B5DB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1" autoAdjust="0"/>
    <p:restoredTop sz="94312" autoAdjust="0"/>
  </p:normalViewPr>
  <p:slideViewPr>
    <p:cSldViewPr snapToGrid="0" showGuides="1">
      <p:cViewPr varScale="1">
        <p:scale>
          <a:sx n="83" d="100"/>
          <a:sy n="83" d="100"/>
        </p:scale>
        <p:origin x="870" y="96"/>
      </p:cViewPr>
      <p:guideLst>
        <p:guide orient="horz" pos="4247"/>
        <p:guide pos="5138"/>
        <p:guide orient="horz" pos="17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2322" y="-318"/>
      </p:cViewPr>
      <p:guideLst>
        <p:guide orient="horz" pos="284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E96E-66E5-4AE0-97D7-7FDAD5BCA6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blog.csdn.net/LYXlyxll/article/details/108509118?ops_request_misc=%257B%2522request%255Fid%2522%253A%2522160776146119724848117562%2522%252C%2522scm%2522%253A%252220140713.130102334.pc%255Fall.%2522%257D&amp;request_id=160776146119724848117562&amp;biz_id=0&amp;utm_medium=distribute.pc_search_result.none-task-blog-2~all~first_rank_v2~rank_v29-17-108509118.nonecase&amp;utm_term=%E7%B1%BB&amp;spm=1018.2118.3001.4449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71971-2C66-405E-A74D-7E371BACBA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65918-C45C-46E3-971A-E05B327127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AF99F-76E7-41BC-BC3B-28E0C22733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604384" y="454615"/>
            <a:ext cx="5374594" cy="4630173"/>
            <a:chOff x="3404893" y="666070"/>
            <a:chExt cx="5374594" cy="4630173"/>
          </a:xfrm>
        </p:grpSpPr>
        <p:sp>
          <p:nvSpPr>
            <p:cNvPr id="5" name="等腰三角形 4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92096" y="1187465"/>
            <a:ext cx="4411980" cy="4256292"/>
            <a:chOff x="3843836" y="1534175"/>
            <a:chExt cx="4411980" cy="4256292"/>
          </a:xfrm>
        </p:grpSpPr>
        <p:sp>
          <p:nvSpPr>
            <p:cNvPr id="10" name="椭圆 9"/>
            <p:cNvSpPr/>
            <p:nvPr/>
          </p:nvSpPr>
          <p:spPr>
            <a:xfrm>
              <a:off x="3843836" y="1668409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36266" y="2959750"/>
              <a:ext cx="401955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 </a:t>
              </a:r>
              <a:r>
                <a:rPr lang="en-US" altLang="zh-CN" sz="5400" dirty="0">
                  <a:solidFill>
                    <a:schemeClr val="bg1"/>
                  </a:solidFill>
                  <a:uFillTx/>
                  <a:latin typeface="方正粗黑宋简体" panose="02000000000000000000" charset="-122"/>
                  <a:ea typeface="方正粗黑宋简体" panose="02000000000000000000" charset="-122"/>
                </a:rPr>
                <a:t>12306</a:t>
              </a:r>
              <a:endParaRPr lang="en-US" altLang="zh-CN" sz="5400" dirty="0">
                <a:solidFill>
                  <a:schemeClr val="bg1"/>
                </a:solidFill>
                <a:uFillTx/>
                <a:latin typeface="Agency FB" panose="020B0503020202020204" pitchFamily="34" charset="0"/>
              </a:endParaRPr>
            </a:p>
            <a:p>
              <a:r>
                <a:rPr lang="zh-CN" altLang="en-US" sz="5400" dirty="0">
                  <a:solidFill>
                    <a:schemeClr val="bg1"/>
                  </a:solidFill>
                  <a:uFillTx/>
                  <a:latin typeface="方正粗黑宋简体" panose="02000000000000000000" charset="-122"/>
                  <a:ea typeface="方正粗黑宋简体" panose="02000000000000000000" charset="-122"/>
                </a:rPr>
                <a:t> 选票系统</a:t>
              </a:r>
              <a:endParaRPr lang="zh-CN" altLang="en-US" sz="5400" dirty="0">
                <a:solidFill>
                  <a:schemeClr val="bg1"/>
                </a:solidFill>
                <a:uFillTx/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36181" y="1534175"/>
              <a:ext cx="33366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15" name="等腰三角形 14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75050"/>
          </a:solidFill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63940" y="4711065"/>
            <a:ext cx="3351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汇报人：</a:t>
            </a:r>
            <a:endParaRPr lang="zh-CN" altLang="en-US" sz="2800"/>
          </a:p>
          <a:p>
            <a:r>
              <a:rPr lang="zh-CN" altLang="en-US" sz="2800"/>
              <a:t>张永乐 </a:t>
            </a:r>
            <a:r>
              <a:rPr lang="en-US" altLang="zh-CN" sz="2800"/>
              <a:t>2007010127</a:t>
            </a:r>
            <a:endParaRPr lang="zh-CN" altLang="en-US" sz="2800"/>
          </a:p>
          <a:p>
            <a:r>
              <a:rPr lang="zh-CN" altLang="en-US" sz="2800"/>
              <a:t>  张雨 </a:t>
            </a:r>
            <a:r>
              <a:rPr lang="en-US" altLang="zh-CN" sz="2800"/>
              <a:t>2007010128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一</a:t>
            </a:r>
            <a:endParaRPr lang="zh-CN" altLang="en-US" sz="2800" dirty="0"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2304" y="165429"/>
            <a:ext cx="513648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购票演示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1525" y="466725"/>
            <a:ext cx="2814955" cy="5700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045" y="443865"/>
            <a:ext cx="2832735" cy="5746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955" y="1237615"/>
            <a:ext cx="40436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小程序：</a:t>
            </a:r>
            <a:endParaRPr lang="zh-CN" altLang="en-US" sz="2800"/>
          </a:p>
          <a:p>
            <a:r>
              <a:rPr lang="zh-CN" altLang="en-US" sz="2800"/>
              <a:t>微信小程序（左）</a:t>
            </a:r>
            <a:endParaRPr lang="zh-CN" altLang="en-US" sz="2800"/>
          </a:p>
          <a:p>
            <a:r>
              <a:rPr lang="zh-CN" altLang="en-US" sz="2800"/>
              <a:t>支付宝小程序（右）</a:t>
            </a:r>
            <a:endParaRPr lang="zh-CN" altLang="en-US" sz="2800"/>
          </a:p>
          <a:p>
            <a:r>
              <a:rPr lang="zh-CN" altLang="en-US" sz="2800"/>
              <a:t>方法同手机</a:t>
            </a:r>
            <a:r>
              <a:rPr lang="en-US" altLang="zh-CN" sz="2800"/>
              <a:t>app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17850" y="2728595"/>
            <a:ext cx="63315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/>
              <a:t>二，代码实现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721485"/>
            <a:ext cx="102685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r>
              <a:rPr sz="3600"/>
              <a:t>用户端主要实现对车次的查询，购票，退票，改签等功能</a:t>
            </a:r>
            <a:r>
              <a:rPr lang="zh-CN" sz="3600"/>
              <a:t>。</a:t>
            </a:r>
            <a:endParaRPr sz="3600"/>
          </a:p>
          <a:p>
            <a:r>
              <a:rPr sz="3600"/>
              <a:t>      管理端主要实现对车次的增删查改，对用户的增加、查询、修改状态。</a:t>
            </a:r>
            <a:endParaRPr sz="3600"/>
          </a:p>
          <a:p>
            <a:r>
              <a:rPr sz="3600"/>
              <a:t>      </a:t>
            </a:r>
            <a:r>
              <a:rPr lang="zh-CN" sz="3600"/>
              <a:t>在过程性编程和面向对象编程二者中，选票系统更偏向于面向对象编程。</a:t>
            </a:r>
            <a:endParaRPr 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2025" y="1102360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sz="36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3640" y="1647825"/>
            <a:ext cx="4211955" cy="2906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1508760"/>
            <a:ext cx="4179570" cy="3129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16125" y="5018405"/>
            <a:ext cx="3978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面向过程</a:t>
            </a:r>
            <a:endParaRPr lang="zh-CN" altLang="en-US" sz="4000"/>
          </a:p>
        </p:txBody>
      </p:sp>
      <p:sp>
        <p:nvSpPr>
          <p:cNvPr id="7" name="文本框 6"/>
          <p:cNvSpPr txBox="1"/>
          <p:nvPr/>
        </p:nvSpPr>
        <p:spPr>
          <a:xfrm>
            <a:off x="7576185" y="5018405"/>
            <a:ext cx="34518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面向对象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150620" y="1730375"/>
            <a:ext cx="989139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r>
              <a:rPr lang="zh-CN" altLang="en-US" sz="2800"/>
              <a:t>选票系统的代码中，使用了五</a:t>
            </a:r>
            <a:r>
              <a:rPr lang="zh-CN" altLang="en-US" sz="2800"/>
              <a:t>个类，分别是时间类、站点类、用户类、记录类，查询类。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      类可以看作结构体的升级版，可以提供接口并对访问进行控制</a:t>
            </a:r>
            <a:r>
              <a:rPr lang="zh-CN" altLang="en-US" sz="3600"/>
              <a:t>。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7054215" y="1051560"/>
            <a:ext cx="445833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public: 可以被该类中的函数、子类的函数、其友元函数访问,也可以由该类的对象访问（时间类，站点类，用户类，</a:t>
            </a:r>
            <a:r>
              <a:rPr lang="zh-CN" altLang="en-US" sz="2400"/>
              <a:t>记录类，查询类的部分功能）</a:t>
            </a:r>
            <a:endParaRPr lang="zh-CN" altLang="en-US" sz="2400"/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private: 只能由该类中的函数、其友元函数访问,不能被任何其他访问，该类的对象也不能访问.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protected: 可以被该类中的函数、子类的函数、以及其友元函数访问,但不能被该类的对象访问（查询类的另一</a:t>
            </a:r>
            <a:r>
              <a:rPr lang="zh-CN" altLang="en-US" sz="2400">
                <a:sym typeface="+mn-ea"/>
              </a:rPr>
              <a:t>部分功能）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1455420"/>
            <a:ext cx="6351270" cy="370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r>
              <a:rPr lang="en-US" altLang="zh-CN" sz="3600"/>
              <a:t>——</a:t>
            </a:r>
            <a:r>
              <a:rPr lang="zh-CN" altLang="en-US" sz="3600"/>
              <a:t>时间类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315" y="1012190"/>
            <a:ext cx="7132320" cy="4200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25395" y="5536565"/>
            <a:ext cx="7139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时间类：格式化时间并排序。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0820" y="1930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r>
              <a:rPr lang="en-US" altLang="zh-CN" sz="3600"/>
              <a:t>——</a:t>
            </a:r>
            <a:r>
              <a:rPr lang="zh-CN" altLang="en-US" sz="3600"/>
              <a:t>站点类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970915"/>
            <a:ext cx="10819130" cy="4998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4175" y="6074410"/>
            <a:ext cx="9317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站点类：</a:t>
            </a:r>
            <a:r>
              <a:rPr lang="zh-CN" altLang="en-US" sz="2800"/>
              <a:t>定义站点信息：如时间位置等。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r>
              <a:rPr lang="en-US" altLang="zh-CN" sz="3600"/>
              <a:t>——</a:t>
            </a:r>
            <a:r>
              <a:rPr lang="zh-CN" altLang="en-US" sz="3600"/>
              <a:t>用户类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835" y="1000125"/>
            <a:ext cx="7973060" cy="4410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30450" y="5692140"/>
            <a:ext cx="7531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用户类：定义用户信息，如姓名，手机号等。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r>
              <a:rPr lang="en-US" altLang="zh-CN" sz="3600"/>
              <a:t>——</a:t>
            </a:r>
            <a:r>
              <a:rPr lang="zh-CN" altLang="en-US" sz="3600"/>
              <a:t>记录</a:t>
            </a:r>
            <a:r>
              <a:rPr lang="zh-CN" altLang="en-US" sz="3600"/>
              <a:t>类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572770" y="4990465"/>
            <a:ext cx="11047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记录类：定义记录信息，如姓名，车次号，起点站与</a:t>
            </a:r>
            <a:r>
              <a:rPr lang="zh-CN" altLang="en-US" sz="2800"/>
              <a:t>终点站</a:t>
            </a:r>
            <a:r>
              <a:rPr lang="zh-CN" altLang="en-US" sz="2800"/>
              <a:t>等。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194435"/>
            <a:ext cx="11459210" cy="3373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20" y="180340"/>
            <a:ext cx="4686300" cy="442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452620" y="179070"/>
            <a:ext cx="3204210" cy="2129790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3834" y="1676241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4746259" y="2069903"/>
            <a:ext cx="2700753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5205" y="306070"/>
            <a:ext cx="23152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12306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简介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7035" y="2745740"/>
            <a:ext cx="91262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en-US" altLang="zh-CN" sz="2800"/>
              <a:t>12306</a:t>
            </a:r>
            <a:r>
              <a:rPr lang="zh-CN" altLang="en-US" sz="2800"/>
              <a:t>是中国铁路客户服务中心推出的官方售票网站，是目前信息最准确，使用最多的购票网站，但是只能购买火车票。因其便捷广受好评，但也在安全和网站维护等方面存在不少争议。</a:t>
            </a:r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二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0345" y="180340"/>
            <a:ext cx="5915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代码实现</a:t>
            </a:r>
            <a:r>
              <a:rPr lang="en-US" altLang="zh-CN" sz="3600"/>
              <a:t>——</a:t>
            </a:r>
            <a:r>
              <a:rPr lang="zh-CN" altLang="en-US" sz="3600"/>
              <a:t>查询</a:t>
            </a:r>
            <a:r>
              <a:rPr lang="zh-CN" altLang="en-US" sz="3600"/>
              <a:t>类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961390" y="1194435"/>
            <a:ext cx="102685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      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872490" y="5755005"/>
            <a:ext cx="11047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查询类：可用车次号，初始和终点站（和时间）查询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1085215"/>
            <a:ext cx="4686300" cy="4427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15" y="1085215"/>
            <a:ext cx="5867400" cy="1722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17850" y="2728595"/>
            <a:ext cx="63315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/>
              <a:t>三，安全问题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三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4790" y="243840"/>
            <a:ext cx="722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安全问题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619885" y="1056005"/>
            <a:ext cx="9098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</a:t>
            </a:r>
            <a:r>
              <a:rPr lang="zh-CN" altLang="en-US" sz="2400"/>
              <a:t>黄牛倒卖车票的现象屡见不鲜，为此</a:t>
            </a:r>
            <a:r>
              <a:rPr lang="en-US" altLang="zh-CN" sz="2400"/>
              <a:t>12306</a:t>
            </a:r>
            <a:r>
              <a:rPr lang="zh-CN" altLang="en-US" sz="2400"/>
              <a:t>推出了一套难度极高的验证码系统。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585" y="2053590"/>
            <a:ext cx="6894195" cy="4025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" y="927100"/>
            <a:ext cx="7588885" cy="42557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270510"/>
            <a:ext cx="6649085" cy="52000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" y="927100"/>
            <a:ext cx="11876405" cy="55556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" y="106680"/>
            <a:ext cx="9471025" cy="50761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50" y="1038225"/>
            <a:ext cx="9193530" cy="53346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05" y="1311910"/>
            <a:ext cx="7996555" cy="478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三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04950" y="254635"/>
            <a:ext cx="722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安全问题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04315" y="1167765"/>
            <a:ext cx="93452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互联网发展起来之后，有很多旅游软件公司也纷纷推出了购票活动，很多黄牛贩子也开始在网上疯狂囤票；而且很多软件还有点一点加速功能，这些功能破坏了计算机的信息系统，使计算机系统不能正常运行；而且很多平台还要收取服务费，破坏购票的公平性！为了让大家都能享受公平平等的购票，防止大家的信息在其他软件上泄露，12306只能不停地加强验证码的难度</a:t>
            </a:r>
            <a:r>
              <a:rPr lang="zh-CN" altLang="en-US" sz="2400"/>
              <a:t>。</a:t>
            </a:r>
            <a:endParaRPr lang="zh-CN" altLang="en-US" sz="2400"/>
          </a:p>
          <a:p>
            <a:r>
              <a:rPr lang="zh-CN" altLang="en-US" sz="2400"/>
              <a:t>     大家可以尝试扫一下这个二维码，尝试</a:t>
            </a:r>
            <a:r>
              <a:rPr lang="zh-CN" altLang="en-US" sz="2400"/>
              <a:t>一下</a:t>
            </a:r>
            <a:r>
              <a:rPr lang="en-US" altLang="zh-CN" sz="2400"/>
              <a:t>12306</a:t>
            </a:r>
            <a:r>
              <a:rPr lang="zh-CN" altLang="en-US" sz="2400"/>
              <a:t>的验证码。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0" y="3966210"/>
            <a:ext cx="2549525" cy="2549525"/>
          </a:xfrm>
          <a:prstGeom prst="rect">
            <a:avLst/>
          </a:prstGeom>
        </p:spPr>
      </p:pic>
      <p:pic>
        <p:nvPicPr>
          <p:cNvPr id="5" name="图片 4" descr="u=525328402,2569660686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30" y="4046855"/>
            <a:ext cx="2771140" cy="238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三</a:t>
            </a:r>
            <a:endParaRPr lang="zh-CN" altLang="en-US" sz="2800" dirty="0">
              <a:latin typeface="+mj-lt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04950" y="254635"/>
            <a:ext cx="722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安全问题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6860" y="1485265"/>
            <a:ext cx="9098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  </a:t>
            </a:r>
            <a:r>
              <a:rPr lang="zh-CN" altLang="en-US" sz="2400"/>
              <a:t>此外，在节假日出现的高潮期也会给</a:t>
            </a:r>
            <a:r>
              <a:rPr lang="en-US" altLang="zh-CN" sz="2400"/>
              <a:t>12306</a:t>
            </a:r>
            <a:r>
              <a:rPr lang="zh-CN" altLang="en-US" sz="2400"/>
              <a:t>带来不小的压力，在这样的大并发的选票过程中，是不是会出现两个人买了同一个座位的票的情况呢？</a:t>
            </a:r>
            <a:endParaRPr lang="zh-CN" altLang="en-US" sz="2400"/>
          </a:p>
          <a:p>
            <a:r>
              <a:rPr lang="zh-CN" altLang="en-US" sz="2400"/>
              <a:t>      答案是否定的，在高并发数据情况下，当某个线程进入的时候，可以将其锁住，等到这个线程走完，再放到下一个进来。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04950" y="254635"/>
            <a:ext cx="722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人性化</a:t>
            </a:r>
            <a:r>
              <a:rPr lang="zh-CN" altLang="en-US" sz="2800"/>
              <a:t>问题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546860" y="1485265"/>
            <a:ext cx="9098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</a:t>
            </a:r>
            <a:r>
              <a:rPr lang="zh-CN" altLang="en-US" sz="2400"/>
              <a:t>虽然</a:t>
            </a:r>
            <a:r>
              <a:rPr lang="en-US" altLang="zh-CN" sz="2400"/>
              <a:t>12306</a:t>
            </a:r>
            <a:r>
              <a:rPr lang="zh-CN" altLang="en-US" sz="2400"/>
              <a:t>与以前相比有了巨大的飞跃，但它在情理上有一点说不过去，这样的系统虽然便捷，公平，但毕竟相比于人工售票还是少了点人情味，他不能对军人，残疾人，孕妇，老人等特殊群体进行特殊照顾。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546860" y="1485265"/>
            <a:ext cx="9098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  </a:t>
            </a:r>
            <a:r>
              <a:rPr lang="zh-CN" altLang="en-US" sz="7200"/>
              <a:t>技术可以解决一时的问题，但不能完美的解决一切问题！！</a:t>
            </a:r>
            <a:endParaRPr lang="zh-CN" alt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5" name="等腰三角形 4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7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34971" y="1530614"/>
            <a:ext cx="4122058" cy="4122058"/>
            <a:chOff x="4034971" y="1530614"/>
            <a:chExt cx="4122058" cy="4122058"/>
          </a:xfrm>
        </p:grpSpPr>
        <p:sp>
          <p:nvSpPr>
            <p:cNvPr id="10" name="椭圆 9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93491" y="2407549"/>
              <a:ext cx="286385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Q&amp;A</a:t>
              </a:r>
              <a:endPara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4417791" y="3729370"/>
              <a:ext cx="33366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感谢欣赏</a:t>
              </a:r>
              <a:endPara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15" name="等腰三角形 14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75050"/>
          </a:solidFill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7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452620" y="179070"/>
            <a:ext cx="3204210" cy="2129790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3834" y="1676241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4746259" y="2069903"/>
            <a:ext cx="2700753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5205" y="306070"/>
            <a:ext cx="23152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12306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简介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7035" y="2745740"/>
            <a:ext cx="91262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sz="2800"/>
              <a:t>12306铁路订票网站，2011年1月19日正式发布，每到春运，就会被推到风口浪尖上。尤其前几年，系统运行不稳定，一到春运就运行慢，甚至会点不开</a:t>
            </a:r>
            <a:r>
              <a:rPr lang="zh-CN" sz="2800"/>
              <a:t>。</a:t>
            </a:r>
            <a:r>
              <a:rPr sz="2800"/>
              <a:t>这时，就有人拿淘宝双11大促</a:t>
            </a:r>
            <a:r>
              <a:rPr lang="zh-CN" sz="2800"/>
              <a:t>销</a:t>
            </a:r>
            <a:r>
              <a:rPr sz="2800"/>
              <a:t>来对比，双11一天过千万成交额，也没把阿里的系统压垮</a:t>
            </a:r>
            <a:r>
              <a:rPr lang="zh-CN" sz="2800"/>
              <a:t>。</a:t>
            </a:r>
            <a:endParaRPr lang="zh-CN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452620" y="179070"/>
            <a:ext cx="3204210" cy="2129790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3834" y="1676241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4746259" y="2069903"/>
            <a:ext cx="2700753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5205" y="306070"/>
            <a:ext cx="23152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12306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简介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3" name="图片 2" descr="QQ图片20201212201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179070"/>
            <a:ext cx="6107430" cy="6447155"/>
          </a:xfrm>
          <a:prstGeom prst="rect">
            <a:avLst/>
          </a:prstGeom>
        </p:spPr>
      </p:pic>
      <p:pic>
        <p:nvPicPr>
          <p:cNvPr id="4" name="图片 3" descr="QQ图片20201212202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0" y="179070"/>
            <a:ext cx="5409565" cy="2857500"/>
          </a:xfrm>
          <a:prstGeom prst="rect">
            <a:avLst/>
          </a:prstGeom>
        </p:spPr>
      </p:pic>
      <p:pic>
        <p:nvPicPr>
          <p:cNvPr id="5" name="图片 4" descr="t01db56e1fa00eb8a10.web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85" y="3036570"/>
            <a:ext cx="5410200" cy="3590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452620" y="179070"/>
            <a:ext cx="3204210" cy="2129790"/>
          </a:xfrm>
          <a:prstGeom prst="rect">
            <a:avLst/>
          </a:prstGeom>
          <a:noFill/>
          <a:ln w="19050" cap="flat" cmpd="sng" algn="ctr">
            <a:solidFill>
              <a:srgbClr val="C75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3834" y="1676241"/>
            <a:ext cx="4161142" cy="393954"/>
          </a:xfrm>
          <a:prstGeom prst="rect">
            <a:avLst/>
          </a:prstGeom>
          <a:solidFill>
            <a:srgbClr val="C75050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600" kern="0" spc="2000">
              <a:solidFill>
                <a:srgbClr val="282728"/>
              </a:solidFill>
              <a:latin typeface="Mistral" panose="03090702030407020403" pitchFamily="66" charset="0"/>
              <a:ea typeface="幼圆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8702" y="6626004"/>
            <a:ext cx="1914597" cy="231996"/>
          </a:xfrm>
          <a:prstGeom prst="rect">
            <a:avLst/>
          </a:prstGeom>
          <a:solidFill>
            <a:srgbClr val="C75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4746259" y="2069903"/>
            <a:ext cx="2700753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endParaRPr lang="zh-CN" altLang="en-US" sz="18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15205" y="306070"/>
            <a:ext cx="23152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12306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简介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7035" y="2745740"/>
            <a:ext cx="91262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</a:t>
            </a:r>
            <a:r>
              <a:rPr lang="zh-CN" altLang="en-US" sz="2800"/>
              <a:t>经历了无数次的创新以及阿里云服务器的加持，从每天的</a:t>
            </a:r>
            <a:r>
              <a:rPr lang="en-US" altLang="zh-CN" sz="2800"/>
              <a:t>120</a:t>
            </a:r>
            <a:r>
              <a:rPr lang="zh-CN" altLang="en-US" sz="2800"/>
              <a:t>万张售票量到</a:t>
            </a:r>
            <a:r>
              <a:rPr lang="en-US" altLang="zh-CN" sz="2800"/>
              <a:t>1400</a:t>
            </a:r>
            <a:r>
              <a:rPr lang="zh-CN" altLang="en-US" sz="2800"/>
              <a:t>万张。</a:t>
            </a:r>
            <a:r>
              <a:rPr lang="en-US" altLang="zh-CN" sz="2800"/>
              <a:t>12306</a:t>
            </a:r>
            <a:r>
              <a:rPr lang="zh-CN" altLang="en-US" sz="2800"/>
              <a:t>平均一年售出</a:t>
            </a:r>
            <a:r>
              <a:rPr lang="en-US" altLang="zh-CN" sz="2800"/>
              <a:t>30</a:t>
            </a:r>
            <a:r>
              <a:rPr lang="zh-CN" altLang="en-US" sz="2800"/>
              <a:t>亿张火车票，这些火车票首尾相接可绕地球</a:t>
            </a:r>
            <a:r>
              <a:rPr lang="en-US" altLang="zh-CN" sz="2800"/>
              <a:t>7</a:t>
            </a:r>
            <a:r>
              <a:rPr lang="zh-CN" altLang="en-US" sz="2800"/>
              <a:t>圈，最多一天</a:t>
            </a:r>
            <a:r>
              <a:rPr lang="en-US" altLang="zh-CN" sz="2800"/>
              <a:t>1443</a:t>
            </a:r>
            <a:r>
              <a:rPr lang="zh-CN" altLang="en-US" sz="2800"/>
              <a:t>万张，相当于一秒就卖出一节车厢的票。所以，淘宝天猫双</a:t>
            </a:r>
            <a:r>
              <a:rPr lang="en-US" altLang="zh-CN" sz="2800"/>
              <a:t>11</a:t>
            </a:r>
            <a:r>
              <a:rPr lang="zh-CN" altLang="en-US" sz="2800"/>
              <a:t>面对</a:t>
            </a:r>
            <a:r>
              <a:rPr lang="en-US" altLang="zh-CN" sz="2800"/>
              <a:t>12306</a:t>
            </a:r>
            <a:r>
              <a:rPr lang="zh-CN" altLang="en-US" sz="2800"/>
              <a:t>，只能在角落里瑟瑟发抖。</a:t>
            </a:r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18771"/>
            <a:ext cx="12192000" cy="40204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content"/>
          <p:cNvSpPr txBox="1"/>
          <p:nvPr/>
        </p:nvSpPr>
        <p:spPr>
          <a:xfrm>
            <a:off x="791707" y="2884875"/>
            <a:ext cx="27286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927350" y="2504267"/>
            <a:ext cx="0" cy="1607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-1467462" y="3574840"/>
            <a:ext cx="753746" cy="734645"/>
            <a:chOff x="1032060" y="5022216"/>
            <a:chExt cx="753746" cy="734645"/>
          </a:xfrm>
        </p:grpSpPr>
        <p:sp>
          <p:nvSpPr>
            <p:cNvPr id="24" name="等腰三角形 2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等腰三角形 25"/>
          <p:cNvSpPr/>
          <p:nvPr/>
        </p:nvSpPr>
        <p:spPr>
          <a:xfrm rot="3050067" flipH="1" flipV="1">
            <a:off x="-1586862" y="3191648"/>
            <a:ext cx="466193" cy="401891"/>
          </a:xfrm>
          <a:prstGeom prst="triangle">
            <a:avLst/>
          </a:prstGeom>
          <a:solidFill>
            <a:srgbClr val="40404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768725" y="2023745"/>
            <a:ext cx="8423275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</a:t>
            </a:r>
            <a:r>
              <a:rPr lang="zh-CN" altLang="en-US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购票演示</a:t>
            </a:r>
            <a:endParaRPr lang="zh-CN" altLang="en-US" sz="540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</a:t>
            </a:r>
            <a:r>
              <a:rPr lang="zh-CN" altLang="en-US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代码实现</a:t>
            </a:r>
            <a:endParaRPr lang="zh-CN" altLang="en-US" sz="540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zh-CN" altLang="en-US" sz="540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安全问题</a:t>
            </a:r>
            <a:endParaRPr lang="zh-CN" altLang="en-US" sz="540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540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86760" y="2728595"/>
            <a:ext cx="7016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/>
              <a:t>一 ，购票演示</a:t>
            </a:r>
            <a:endParaRPr lang="zh-CN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54328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一</a:t>
            </a:r>
            <a:endParaRPr lang="zh-CN" altLang="en-US" sz="2800" dirty="0"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2304" y="165429"/>
            <a:ext cx="513648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购票演示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52085" y="165735"/>
            <a:ext cx="3146425" cy="6821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30" y="205105"/>
            <a:ext cx="2974975" cy="6448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265" y="1374775"/>
            <a:ext cx="42805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手机</a:t>
            </a:r>
            <a:r>
              <a:rPr lang="en-US" altLang="zh-CN" sz="2800"/>
              <a:t>app</a:t>
            </a:r>
            <a:r>
              <a:rPr lang="zh-CN" altLang="en-US" sz="2800"/>
              <a:t>：</a:t>
            </a:r>
            <a:endParaRPr lang="zh-CN" altLang="en-US" sz="2800"/>
          </a:p>
          <a:p>
            <a:r>
              <a:rPr lang="zh-CN" altLang="en-US" sz="2800"/>
              <a:t>注册登录账号后，点击查询车票，如左图，进入选列车车次界面，根据乘客自身的要求，如时间，价格等选择合适的车票。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7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1109" y="270203"/>
            <a:ext cx="68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一</a:t>
            </a:r>
            <a:endParaRPr lang="zh-CN" altLang="en-US" sz="2800" dirty="0"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2304" y="165429"/>
            <a:ext cx="513648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购票演示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21" name="等腰三角形 20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7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75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1110" y="955675"/>
            <a:ext cx="5090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网页版：使用方法类似手机</a:t>
            </a:r>
            <a:r>
              <a:rPr lang="en-US" altLang="zh-CN" sz="2000"/>
              <a:t>app</a:t>
            </a:r>
            <a:endParaRPr lang="en-US" altLang="zh-CN" sz="2000"/>
          </a:p>
        </p:txBody>
      </p:sp>
      <p:pic>
        <p:nvPicPr>
          <p:cNvPr id="5" name="图片 4" descr="04832E231BB45E684A1D02DD4C1854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865" y="1437640"/>
            <a:ext cx="9126220" cy="489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8080,&quot;width&quot;:12960}"/>
</p:tagLst>
</file>

<file path=ppt/tags/tag2.xml><?xml version="1.0" encoding="utf-8"?>
<p:tagLst xmlns:p="http://schemas.openxmlformats.org/presentationml/2006/main">
  <p:tag name="KSO_WM_UNIT_PLACING_PICTURE_USER_VIEWPORT" val="{&quot;height&quot;:4140,&quot;width&quot;:60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</Words>
  <Application>WPS 演示</Application>
  <PresentationFormat>宽屏</PresentationFormat>
  <Paragraphs>170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Agency FB</vt:lpstr>
      <vt:lpstr>Trebuchet MS</vt:lpstr>
      <vt:lpstr>方正粗黑宋简体</vt:lpstr>
      <vt:lpstr>黑体</vt:lpstr>
      <vt:lpstr>Mistral</vt:lpstr>
      <vt:lpstr>幼圆</vt:lpstr>
      <vt:lpstr>微软雅黑</vt:lpstr>
      <vt:lpstr>Arial Unicode MS</vt:lpstr>
      <vt:lpstr>Calibri</vt:lpstr>
      <vt:lpstr>Mongolian Baiti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玄冰</cp:lastModifiedBy>
  <cp:revision>243</cp:revision>
  <dcterms:created xsi:type="dcterms:W3CDTF">2015-12-31T14:36:00Z</dcterms:created>
  <dcterms:modified xsi:type="dcterms:W3CDTF">2020-12-22T10:18:20Z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KSOSaveFontToCloudKey">
    <vt:lpwstr>636073829_cloud</vt:lpwstr>
  </property>
</Properties>
</file>